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80625" cy="7164388"/>
  <p:notesSz cx="9928225" cy="6797675"/>
  <p:defaultTextStyle>
    <a:defPPr>
      <a:defRPr lang="fr-FR"/>
    </a:defPPr>
    <a:lvl1pPr marL="0" algn="l" defTabSz="109014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075" algn="l" defTabSz="109014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149" algn="l" defTabSz="109014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224" algn="l" defTabSz="109014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300" algn="l" defTabSz="109014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373" algn="l" defTabSz="109014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448" algn="l" defTabSz="109014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523" algn="l" defTabSz="109014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597" algn="l" defTabSz="109014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7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864" y="-252"/>
      </p:cViewPr>
      <p:guideLst>
        <p:guide orient="horz" pos="2257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53" y="2225608"/>
            <a:ext cx="8568531" cy="15357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5" y="4059822"/>
            <a:ext cx="7056438" cy="1830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0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5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5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5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0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458" y="286909"/>
            <a:ext cx="2268141" cy="611294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5" y="286909"/>
            <a:ext cx="6636411" cy="611294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305" y="4603787"/>
            <a:ext cx="8568531" cy="1422927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305" y="3036576"/>
            <a:ext cx="8568531" cy="156720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50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01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52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03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53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04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552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05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031" y="1671695"/>
            <a:ext cx="4452276" cy="472816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20" y="1671695"/>
            <a:ext cx="4452276" cy="472816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4" y="1603696"/>
            <a:ext cx="4454027" cy="66834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075" indent="0">
              <a:buNone/>
              <a:defRPr sz="2400" b="1"/>
            </a:lvl2pPr>
            <a:lvl3pPr marL="1090149" indent="0">
              <a:buNone/>
              <a:defRPr sz="2100" b="1"/>
            </a:lvl3pPr>
            <a:lvl4pPr marL="1635224" indent="0">
              <a:buNone/>
              <a:defRPr sz="1900" b="1"/>
            </a:lvl4pPr>
            <a:lvl5pPr marL="2180300" indent="0">
              <a:buNone/>
              <a:defRPr sz="1900" b="1"/>
            </a:lvl5pPr>
            <a:lvl6pPr marL="2725373" indent="0">
              <a:buNone/>
              <a:defRPr sz="1900" b="1"/>
            </a:lvl6pPr>
            <a:lvl7pPr marL="3270448" indent="0">
              <a:buNone/>
              <a:defRPr sz="1900" b="1"/>
            </a:lvl7pPr>
            <a:lvl8pPr marL="3815523" indent="0">
              <a:buNone/>
              <a:defRPr sz="1900" b="1"/>
            </a:lvl8pPr>
            <a:lvl9pPr marL="4360597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034" y="2272040"/>
            <a:ext cx="4454027" cy="412781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818" y="1603696"/>
            <a:ext cx="4455776" cy="66834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075" indent="0">
              <a:buNone/>
              <a:defRPr sz="2400" b="1"/>
            </a:lvl2pPr>
            <a:lvl3pPr marL="1090149" indent="0">
              <a:buNone/>
              <a:defRPr sz="2100" b="1"/>
            </a:lvl3pPr>
            <a:lvl4pPr marL="1635224" indent="0">
              <a:buNone/>
              <a:defRPr sz="1900" b="1"/>
            </a:lvl4pPr>
            <a:lvl5pPr marL="2180300" indent="0">
              <a:buNone/>
              <a:defRPr sz="1900" b="1"/>
            </a:lvl5pPr>
            <a:lvl6pPr marL="2725373" indent="0">
              <a:buNone/>
              <a:defRPr sz="1900" b="1"/>
            </a:lvl6pPr>
            <a:lvl7pPr marL="3270448" indent="0">
              <a:buNone/>
              <a:defRPr sz="1900" b="1"/>
            </a:lvl7pPr>
            <a:lvl8pPr marL="3815523" indent="0">
              <a:buNone/>
              <a:defRPr sz="1900" b="1"/>
            </a:lvl8pPr>
            <a:lvl9pPr marL="4360597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818" y="2272040"/>
            <a:ext cx="4455776" cy="412781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3" y="285250"/>
            <a:ext cx="3316456" cy="121396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251" y="285252"/>
            <a:ext cx="5635349" cy="611460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033" y="1499219"/>
            <a:ext cx="3316456" cy="4900640"/>
          </a:xfrm>
        </p:spPr>
        <p:txBody>
          <a:bodyPr/>
          <a:lstStyle>
            <a:lvl1pPr marL="0" indent="0">
              <a:buNone/>
              <a:defRPr sz="1700"/>
            </a:lvl1pPr>
            <a:lvl2pPr marL="545075" indent="0">
              <a:buNone/>
              <a:defRPr sz="1400"/>
            </a:lvl2pPr>
            <a:lvl3pPr marL="1090149" indent="0">
              <a:buNone/>
              <a:defRPr sz="1200"/>
            </a:lvl3pPr>
            <a:lvl4pPr marL="1635224" indent="0">
              <a:buNone/>
              <a:defRPr sz="1100"/>
            </a:lvl4pPr>
            <a:lvl5pPr marL="2180300" indent="0">
              <a:buNone/>
              <a:defRPr sz="1100"/>
            </a:lvl5pPr>
            <a:lvl6pPr marL="2725373" indent="0">
              <a:buNone/>
              <a:defRPr sz="1100"/>
            </a:lvl6pPr>
            <a:lvl7pPr marL="3270448" indent="0">
              <a:buNone/>
              <a:defRPr sz="1100"/>
            </a:lvl7pPr>
            <a:lvl8pPr marL="3815523" indent="0">
              <a:buNone/>
              <a:defRPr sz="1100"/>
            </a:lvl8pPr>
            <a:lvl9pPr marL="4360597" indent="0">
              <a:buNone/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879" y="5015075"/>
            <a:ext cx="6048375" cy="59205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879" y="640152"/>
            <a:ext cx="6048375" cy="4298633"/>
          </a:xfrm>
        </p:spPr>
        <p:txBody>
          <a:bodyPr/>
          <a:lstStyle>
            <a:lvl1pPr marL="0" indent="0">
              <a:buNone/>
              <a:defRPr sz="3800"/>
            </a:lvl1pPr>
            <a:lvl2pPr marL="545075" indent="0">
              <a:buNone/>
              <a:defRPr sz="3300"/>
            </a:lvl2pPr>
            <a:lvl3pPr marL="1090149" indent="0">
              <a:buNone/>
              <a:defRPr sz="2900"/>
            </a:lvl3pPr>
            <a:lvl4pPr marL="1635224" indent="0">
              <a:buNone/>
              <a:defRPr sz="2400"/>
            </a:lvl4pPr>
            <a:lvl5pPr marL="2180300" indent="0">
              <a:buNone/>
              <a:defRPr sz="2400"/>
            </a:lvl5pPr>
            <a:lvl6pPr marL="2725373" indent="0">
              <a:buNone/>
              <a:defRPr sz="2400"/>
            </a:lvl6pPr>
            <a:lvl7pPr marL="3270448" indent="0">
              <a:buNone/>
              <a:defRPr sz="2400"/>
            </a:lvl7pPr>
            <a:lvl8pPr marL="3815523" indent="0">
              <a:buNone/>
              <a:defRPr sz="2400"/>
            </a:lvl8pPr>
            <a:lvl9pPr marL="4360597" indent="0">
              <a:buNone/>
              <a:defRPr sz="24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879" y="5607131"/>
            <a:ext cx="6048375" cy="840820"/>
          </a:xfrm>
        </p:spPr>
        <p:txBody>
          <a:bodyPr/>
          <a:lstStyle>
            <a:lvl1pPr marL="0" indent="0">
              <a:buNone/>
              <a:defRPr sz="1700"/>
            </a:lvl1pPr>
            <a:lvl2pPr marL="545075" indent="0">
              <a:buNone/>
              <a:defRPr sz="1400"/>
            </a:lvl2pPr>
            <a:lvl3pPr marL="1090149" indent="0">
              <a:buNone/>
              <a:defRPr sz="1200"/>
            </a:lvl3pPr>
            <a:lvl4pPr marL="1635224" indent="0">
              <a:buNone/>
              <a:defRPr sz="1100"/>
            </a:lvl4pPr>
            <a:lvl5pPr marL="2180300" indent="0">
              <a:buNone/>
              <a:defRPr sz="1100"/>
            </a:lvl5pPr>
            <a:lvl6pPr marL="2725373" indent="0">
              <a:buNone/>
              <a:defRPr sz="1100"/>
            </a:lvl6pPr>
            <a:lvl7pPr marL="3270448" indent="0">
              <a:buNone/>
              <a:defRPr sz="1100"/>
            </a:lvl7pPr>
            <a:lvl8pPr marL="3815523" indent="0">
              <a:buNone/>
              <a:defRPr sz="1100"/>
            </a:lvl8pPr>
            <a:lvl9pPr marL="4360597" indent="0">
              <a:buNone/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04036" y="286908"/>
            <a:ext cx="9072563" cy="1194065"/>
          </a:xfrm>
          <a:prstGeom prst="rect">
            <a:avLst/>
          </a:prstGeom>
        </p:spPr>
        <p:txBody>
          <a:bodyPr vert="horz" lIns="109015" tIns="54508" rIns="109015" bIns="5450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6" y="1671695"/>
            <a:ext cx="9072563" cy="4728166"/>
          </a:xfrm>
          <a:prstGeom prst="rect">
            <a:avLst/>
          </a:prstGeom>
        </p:spPr>
        <p:txBody>
          <a:bodyPr vert="horz" lIns="109015" tIns="54508" rIns="109015" bIns="545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4031" y="6640328"/>
            <a:ext cx="2352146" cy="381438"/>
          </a:xfrm>
          <a:prstGeom prst="rect">
            <a:avLst/>
          </a:prstGeom>
        </p:spPr>
        <p:txBody>
          <a:bodyPr vert="horz" lIns="109015" tIns="54508" rIns="109015" bIns="5450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6DBC2-5EB7-471C-97B6-E620040CE5A4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44215" y="6640328"/>
            <a:ext cx="3192198" cy="381438"/>
          </a:xfrm>
          <a:prstGeom prst="rect">
            <a:avLst/>
          </a:prstGeom>
        </p:spPr>
        <p:txBody>
          <a:bodyPr vert="horz" lIns="109015" tIns="54508" rIns="109015" bIns="5450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24449" y="6640328"/>
            <a:ext cx="2352146" cy="381438"/>
          </a:xfrm>
          <a:prstGeom prst="rect">
            <a:avLst/>
          </a:prstGeom>
        </p:spPr>
        <p:txBody>
          <a:bodyPr vert="horz" lIns="109015" tIns="54508" rIns="109015" bIns="5450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D95DD-60F5-4B95-A7C3-A887FFF3222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014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06" indent="-408806" algn="l" defTabSz="109014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46" indent="-340671" algn="l" defTabSz="109014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687" indent="-272537" algn="l" defTabSz="1090149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762" indent="-272537" algn="l" defTabSz="109014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836" indent="-272537" algn="l" defTabSz="109014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7911" indent="-272537" algn="l" defTabSz="109014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2985" indent="-272537" algn="l" defTabSz="109014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060" indent="-272537" algn="l" defTabSz="109014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135" indent="-272537" algn="l" defTabSz="109014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9014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075" algn="l" defTabSz="109014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149" algn="l" defTabSz="109014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224" algn="l" defTabSz="109014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300" algn="l" defTabSz="109014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373" algn="l" defTabSz="109014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448" algn="l" defTabSz="109014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523" algn="l" defTabSz="109014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597" algn="l" defTabSz="109014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gpa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mangu@idgpa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risbenj@Gbest\Pictures\idgpa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51880" y="413842"/>
            <a:ext cx="7776864" cy="633670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0" y="6606530"/>
            <a:ext cx="10080624" cy="557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0080624" cy="4389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1843110" y="3599701"/>
            <a:ext cx="6250959" cy="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461" y="-632648"/>
            <a:ext cx="4680521" cy="8227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Programme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700" dirty="0">
                <a:solidFill>
                  <a:schemeClr val="tx1"/>
                </a:solidFill>
              </a:rPr>
              <a:t> </a:t>
            </a:r>
            <a:endParaRPr lang="fr-F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Présentateur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général : 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Mr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Christian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Losembe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Journaliste à la RTGA</a:t>
            </a:r>
          </a:p>
          <a:p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8h45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: Mise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place terminée</a:t>
            </a:r>
          </a:p>
          <a:p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9h15 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Hymne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national</a:t>
            </a:r>
          </a:p>
          <a:p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9h20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: Mot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bienvenue et Remerciements de l’IDGPA</a:t>
            </a:r>
          </a:p>
          <a:p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9h30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: Présentation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l’IDGPA</a:t>
            </a:r>
          </a:p>
          <a:p>
            <a:pPr marL="712788" indent="-712788"/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9h40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:Mot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la Présidence de la République,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 Néhémie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Mwilanya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Directeur du cabinet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 Président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la République, Professeur  à la Faculté de Droit de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l’Université de Kinshasa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(UNIKIN) ou tout autre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Délégué du Président de la République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9h50           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La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voie vers la démocratie (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IDGPA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10h15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: Mot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Mr Jean-Marc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Kabund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Kabund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 Secrétaire général de l’UDPS</a:t>
            </a:r>
          </a:p>
          <a:p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10h40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: Hommage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l’IDGPA au Dr Etienne </a:t>
            </a:r>
            <a:r>
              <a:rPr lang="fr-FR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Tshisekedi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Mulumba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12788" indent="-712788"/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10h50 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Marie Madeleine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Kalala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Ministre honoraire des droits humains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société civile dans le paysage politique congolais sous la Constitution du 18 février 2006 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 </a:t>
            </a:r>
            <a:endParaRPr lang="fr-FR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12788" indent="-712788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11h15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: Collectif de la société civile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société civile face la crise constitutionnelle 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12788" indent="-712788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11h35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: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Jean-Claude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Katende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Président de l’Association africaine des droits de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l’homme (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ASADHO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«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Onze (11) ans de la Constitution : la mise œuvre des droits civils et politiques 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12788" indent="-712788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12h00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: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Georges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Kapiamba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Président de l’Association congolaise pour l’accès à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Justice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(ACAJ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fr-FR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L’Accord du 31 décembre </a:t>
            </a:r>
            <a:r>
              <a:rPr lang="fr-FR" sz="9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 </a:t>
            </a:r>
            <a:r>
              <a:rPr lang="fr-FR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la restauration de la normalité constitutionnelle  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12788" indent="-712788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12h25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: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Jean-Paul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Segihobe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«Recteur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l’Université de Goma et Professeur à la Faculté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Droit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l’Université de Kinshasa (UNIKIN)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 </a:t>
            </a:r>
            <a:r>
              <a:rPr lang="fr-FR" sz="9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protection juridictionnelle des droits humains sous la Constitution du 18 février </a:t>
            </a:r>
            <a:r>
              <a:rPr lang="fr-FR" sz="9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 »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12788" indent="-712788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12h50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: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Jacques </a:t>
            </a:r>
            <a:r>
              <a:rPr lang="fr-FR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Djoli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Eseng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fr-FR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Ekeli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Professeur ordinaire à la Faculté de Droit de l’UNIKIN,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Sénateur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fr-FR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Constitution du 18 février 2006 : de l’existence à la résistance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 marL="712788" indent="-712788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13h15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: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André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Mbata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Mangu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Professeur ordinaire à la Faculté de Droit de l’UNIKIN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Professeur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recherche à </a:t>
            </a:r>
            <a:r>
              <a:rPr lang="fr-FR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South </a:t>
            </a:r>
            <a:r>
              <a:rPr lang="fr-FR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Africa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(UNISA) (Université d’Afrique du Sud), Directeur exécutif de l’IDGPA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fr-FR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Le Peuple dans la Constitution du 18 février 2006 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12788" indent="-712788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13h45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: Débat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sous la modération du </a:t>
            </a:r>
            <a:r>
              <a:rPr lang="fr-FR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 Greg </a:t>
            </a:r>
            <a:r>
              <a:rPr lang="fr-FR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Basue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Babu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Kazadi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Professeur ordinaire à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Faculté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Droit de l’UNIKIN et Directeur général de l’ISES</a:t>
            </a:r>
          </a:p>
          <a:p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14h25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: Mot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clôture de l’IDGPA</a:t>
            </a:r>
          </a:p>
          <a:p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14h30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: Hymne </a:t>
            </a:r>
            <a:r>
              <a:rPr lang="fr-FR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national suivi d’un cocktail pour les invités</a:t>
            </a:r>
          </a:p>
          <a:p>
            <a:pPr algn="ctr"/>
            <a:endParaRPr lang="fr-FR" sz="2800" b="1" dirty="0" smtClean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40312" y="487797"/>
            <a:ext cx="4932238" cy="633670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just">
              <a:lnSpc>
                <a:spcPct val="150000"/>
              </a:lnSpc>
            </a:pPr>
            <a:endParaRPr lang="fr-FR" sz="1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just">
              <a:lnSpc>
                <a:spcPct val="150000"/>
              </a:lnSpc>
            </a:pPr>
            <a:endParaRPr lang="fr-FR" sz="1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  <a:latin typeface="Monotype Corsiva" pitchFamily="66" charset="0"/>
              </a:rPr>
              <a:t>Excellence, Honorable, Mme, Mlle, Mr........................................……</a:t>
            </a:r>
          </a:p>
          <a:p>
            <a:pPr algn="just"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  <a:latin typeface="Monotype Corsiva" pitchFamily="66" charset="0"/>
              </a:rPr>
              <a:t>……………………………………………………………….</a:t>
            </a:r>
          </a:p>
          <a:p>
            <a:pPr algn="ctr"/>
            <a:endParaRPr lang="fr-FR" sz="1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  <a:latin typeface="Monotype Corsiva" pitchFamily="66" charset="0"/>
              </a:rPr>
              <a:t>L’Institut pour la Démocratie, la Gouvernance,  la Paix  et le Développement en Afrique, IDGPA en sigle (</a:t>
            </a:r>
            <a:r>
              <a:rPr lang="fr-FR" sz="1400" u="sng" dirty="0" smtClean="0">
                <a:solidFill>
                  <a:schemeClr val="tx1"/>
                </a:solidFill>
                <a:latin typeface="Monotype Corsiva" pitchFamily="66" charset="0"/>
                <a:hlinkClick r:id="rId3"/>
              </a:rPr>
              <a:t>www.idgpa.org</a:t>
            </a:r>
            <a:r>
              <a:rPr lang="fr-FR" sz="1400" dirty="0" smtClean="0">
                <a:solidFill>
                  <a:schemeClr val="tx1"/>
                </a:solidFill>
                <a:latin typeface="Monotype Corsiva" pitchFamily="66" charset="0"/>
              </a:rPr>
              <a:t>) </a:t>
            </a:r>
            <a:r>
              <a:rPr lang="fr-FR" sz="1400" i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a le réel  plaisir de vous inviter à prendre part au Colloque sur les 11 ans de la Constitution qu’il organise en hommage au Docteur </a:t>
            </a:r>
            <a:r>
              <a:rPr lang="fr-FR" sz="1400" b="1" i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Etienne </a:t>
            </a:r>
            <a:r>
              <a:rPr lang="fr-FR" sz="1400" b="1" i="1" dirty="0" err="1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Tshisekedi</a:t>
            </a:r>
            <a:r>
              <a:rPr lang="fr-FR" sz="1400" i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, Icône de la démocratie et de l’Etat de droit en République Démocratique du Congo.</a:t>
            </a:r>
          </a:p>
          <a:p>
            <a:pPr algn="just"/>
            <a:endParaRPr lang="fr-FR" sz="1400" i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marL="628650" indent="-628650" algn="just" defTabSz="3397250"/>
            <a:r>
              <a:rPr lang="fr-FR" sz="1400" dirty="0" smtClean="0">
                <a:solidFill>
                  <a:schemeClr val="tx1"/>
                </a:solidFill>
                <a:latin typeface="Monotype Corsiva" pitchFamily="66" charset="0"/>
                <a:cs typeface="Aharoni" pitchFamily="2" charset="-79"/>
              </a:rPr>
              <a:t>Thème 	: </a:t>
            </a:r>
            <a:r>
              <a:rPr lang="fr-FR" sz="1400" b="1" dirty="0" smtClean="0">
                <a:solidFill>
                  <a:schemeClr val="tx1"/>
                </a:solidFill>
                <a:latin typeface="Mongolian Baiti" pitchFamily="66" charset="0"/>
                <a:cs typeface="Mongolian Baiti" pitchFamily="66" charset="0"/>
              </a:rPr>
              <a:t>Le Peuple et la Constitution</a:t>
            </a:r>
            <a:endParaRPr lang="fr-FR" sz="1200" i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just" defTabSz="3397250"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Lieu         : </a:t>
            </a:r>
            <a:r>
              <a:rPr lang="fr-FR" sz="1400" b="1" dirty="0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Salle du Collège </a:t>
            </a:r>
            <a:r>
              <a:rPr lang="fr-FR" sz="1400" b="1" dirty="0" err="1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Boboto</a:t>
            </a:r>
            <a:endParaRPr lang="fr-FR" sz="400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just" defTabSz="3397250"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Heure       : </a:t>
            </a:r>
            <a:r>
              <a:rPr lang="fr-FR" sz="1400" b="1" dirty="0">
                <a:solidFill>
                  <a:schemeClr val="tx1"/>
                </a:solidFill>
                <a:latin typeface="Mongolian Baiti" pitchFamily="66" charset="0"/>
                <a:cs typeface="Mongolian Baiti" pitchFamily="66" charset="0"/>
              </a:rPr>
              <a:t>Voir le Programme </a:t>
            </a:r>
          </a:p>
          <a:p>
            <a:pPr algn="just" defTabSz="3397250"/>
            <a:r>
              <a:rPr lang="fr-FR" sz="1200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  </a:t>
            </a:r>
          </a:p>
          <a:p>
            <a:pPr algn="just" defTabSz="3397250"/>
            <a:r>
              <a:rPr lang="fr-FR" sz="1200" dirty="0" smtClean="0">
                <a:solidFill>
                  <a:schemeClr val="tx1"/>
                </a:solidFill>
                <a:cs typeface="Arial" pitchFamily="34" charset="0"/>
              </a:rPr>
              <a:t>Prière de confirmer votre participation aux  : </a:t>
            </a:r>
            <a:r>
              <a:rPr lang="fr-FR" sz="1200" dirty="0" smtClean="0">
                <a:solidFill>
                  <a:schemeClr val="tx1"/>
                </a:solidFill>
                <a:cs typeface="Arial" pitchFamily="34" charset="0"/>
                <a:hlinkClick r:id="rId4"/>
              </a:rPr>
              <a:t>amangu@idgpa.org</a:t>
            </a:r>
            <a:r>
              <a:rPr lang="fr-FR" sz="12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indent="2774950" algn="just" defTabSz="3397250"/>
            <a:r>
              <a:rPr lang="fr-FR" sz="1200" dirty="0" smtClean="0">
                <a:solidFill>
                  <a:schemeClr val="tx1"/>
                </a:solidFill>
                <a:cs typeface="Arial" pitchFamily="34" charset="0"/>
              </a:rPr>
              <a:t>+243 840 851 </a:t>
            </a:r>
            <a:r>
              <a:rPr lang="fr-FR" sz="1200" dirty="0" smtClean="0">
                <a:solidFill>
                  <a:schemeClr val="tx1"/>
                </a:solidFill>
                <a:cs typeface="Arial" pitchFamily="34" charset="0"/>
              </a:rPr>
              <a:t>398</a:t>
            </a:r>
            <a:endParaRPr lang="fr-FR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 defTabSz="3397250"/>
            <a:endParaRPr lang="fr-FR" sz="1200" i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just" defTabSz="3397250"/>
            <a:endParaRPr lang="fr-FR" sz="1200" i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 defTabSz="3397250"/>
            <a:r>
              <a:rPr lang="fr-F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  <a:cs typeface="Times New Roman" pitchFamily="18" charset="0"/>
              </a:rPr>
              <a:t>Cordiale  bienvenue</a:t>
            </a:r>
            <a:endParaRPr lang="fr-FR" sz="12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  <a:latin typeface="Monotype Corsiva" pitchFamily="66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00352" y="2474779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Vivaldi" pitchFamily="66" charset="0"/>
                <a:cs typeface="Arabic Typesetting" pitchFamily="66" charset="-78"/>
              </a:rPr>
              <a:t>Invitation </a:t>
            </a:r>
            <a:endParaRPr lang="fr-FR" dirty="0">
              <a:latin typeface="Vivaldi" pitchFamily="66" charset="0"/>
              <a:cs typeface="Arabic Typesetting" pitchFamily="66" charset="-78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836592" y="2574082"/>
            <a:ext cx="3672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5328344" y="3698915"/>
            <a:ext cx="3672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5040312" y="0"/>
            <a:ext cx="0" cy="709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 descr="logo idgpa"/>
          <p:cNvSpPr>
            <a:spLocks noChangeArrowheads="1"/>
          </p:cNvSpPr>
          <p:nvPr/>
        </p:nvSpPr>
        <p:spPr bwMode="auto">
          <a:xfrm>
            <a:off x="6624488" y="5238378"/>
            <a:ext cx="1728192" cy="1487088"/>
          </a:xfrm>
          <a:prstGeom prst="rect">
            <a:avLst/>
          </a:prstGeom>
          <a:blipFill dpi="0" rotWithShape="0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rightnessContrast bright="40000" contrast="-4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1920" y="5094362"/>
            <a:ext cx="1725318" cy="148755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96296" y="139887"/>
            <a:ext cx="51659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/>
            <a:r>
              <a:rPr lang="fr-FR" sz="2000" dirty="0">
                <a:latin typeface="Berlin Sans FB" pitchFamily="34" charset="0"/>
              </a:rPr>
              <a:t>Colloque sur les 11 ans de la Constitution de la République démocratique du Congo</a:t>
            </a:r>
          </a:p>
          <a:p>
            <a:pPr lvl="0" algn="ctr"/>
            <a:r>
              <a:rPr lang="fr-FR" sz="1600" dirty="0">
                <a:latin typeface="Berlin Sans FB" pitchFamily="34" charset="0"/>
              </a:rPr>
              <a:t>18 février 2006 – 18 février 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6176</TotalTime>
  <Words>100</Words>
  <Application>Microsoft Office PowerPoint</Application>
  <PresentationFormat>Personnalisé</PresentationFormat>
  <Paragraphs>42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Jurisbenj@Gbest</dc:creator>
  <cp:lastModifiedBy>SWEET</cp:lastModifiedBy>
  <cp:revision>110</cp:revision>
  <cp:lastPrinted>2017-02-13T09:13:46Z</cp:lastPrinted>
  <dcterms:created xsi:type="dcterms:W3CDTF">2014-07-12T11:33:24Z</dcterms:created>
  <dcterms:modified xsi:type="dcterms:W3CDTF">2017-02-14T20:29:57Z</dcterms:modified>
</cp:coreProperties>
</file>